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576063"/>
          </a:xfrm>
        </p:spPr>
        <p:txBody>
          <a:bodyPr>
            <a:normAutofit fontScale="90000"/>
          </a:bodyPr>
          <a:lstStyle/>
          <a:p>
            <a:r>
              <a:rPr lang="ar-SA" sz="3200" dirty="0" smtClean="0"/>
              <a:t>قانون اللعب في </a:t>
            </a:r>
            <a:r>
              <a:rPr lang="ar-SA" sz="3200" dirty="0" err="1" smtClean="0"/>
              <a:t>الاسال</a:t>
            </a:r>
            <a:endParaRPr lang="ar-IQ" sz="3200" dirty="0"/>
          </a:p>
        </p:txBody>
      </p:sp>
      <p:sp>
        <p:nvSpPr>
          <p:cNvPr id="3" name="عنوان فرعي 2"/>
          <p:cNvSpPr>
            <a:spLocks noGrp="1"/>
          </p:cNvSpPr>
          <p:nvPr>
            <p:ph type="subTitle" idx="1"/>
          </p:nvPr>
        </p:nvSpPr>
        <p:spPr>
          <a:xfrm>
            <a:off x="179512" y="764704"/>
            <a:ext cx="8784976" cy="5904656"/>
          </a:xfrm>
        </p:spPr>
        <p:txBody>
          <a:bodyPr>
            <a:normAutofit fontScale="92500" lnSpcReduction="20000"/>
          </a:bodyPr>
          <a:lstStyle/>
          <a:p>
            <a:r>
              <a:rPr lang="ar-SA" b="1" dirty="0" smtClean="0"/>
              <a:t>ضــربة الإرســـــال </a:t>
            </a:r>
            <a:r>
              <a:rPr lang="en-US" dirty="0" smtClean="0"/>
              <a:t>:</a:t>
            </a:r>
            <a:br>
              <a:rPr lang="en-US" dirty="0" smtClean="0"/>
            </a:br>
            <a:r>
              <a:rPr lang="ar-SA" sz="1800" dirty="0" smtClean="0"/>
              <a:t>تؤدى لوضع الكرة في الملعب، مع بداية كل شوط، وعقب تسجيل كل </a:t>
            </a:r>
            <a:r>
              <a:rPr lang="ar-SA" sz="1800" dirty="0" err="1" smtClean="0"/>
              <a:t>نقطة.</a:t>
            </a:r>
            <a:r>
              <a:rPr lang="ar-SA" sz="1800" dirty="0" smtClean="0"/>
              <a:t> يقف المرسل، قبل بدء الإرسال مباشرة، </a:t>
            </a:r>
            <a:r>
              <a:rPr lang="ar-SA" sz="1800" dirty="0" err="1" smtClean="0"/>
              <a:t>بكلتا</a:t>
            </a:r>
            <a:r>
              <a:rPr lang="ar-SA" sz="1800" dirty="0" smtClean="0"/>
              <a:t> قدميه ثابتتين على الأرض، خلف خط القاعدة، في المنطقة المحصورة بين الامتداد الوهمي لعلامة الوسط، وخط </a:t>
            </a:r>
            <a:r>
              <a:rPr lang="ar-SA" sz="1800" dirty="0" err="1" smtClean="0"/>
              <a:t>الجانب.</a:t>
            </a:r>
            <a:r>
              <a:rPr lang="ar-SA" sz="1800" dirty="0" smtClean="0"/>
              <a:t> يقذف المرسل الكرة بيده في الهواء في أي اتجاه، ثم يضربها بمضربه قبل أن تلمس الأرض</a:t>
            </a:r>
            <a:r>
              <a:rPr lang="en-US" sz="1800" dirty="0" smtClean="0"/>
              <a:t> .</a:t>
            </a:r>
            <a:br>
              <a:rPr lang="en-US" sz="1800" dirty="0" smtClean="0"/>
            </a:br>
            <a:r>
              <a:rPr lang="ar-SA" sz="1800" dirty="0" smtClean="0"/>
              <a:t>ويبدأ الإرسال عندما يأخذ المرسل وضع الاستعداد، وينتهي الإرسال عندما يلامس مضربه الكرة</a:t>
            </a:r>
            <a:r>
              <a:rPr lang="en-US" sz="1800" dirty="0" smtClean="0"/>
              <a:t>. </a:t>
            </a:r>
            <a:br>
              <a:rPr lang="en-US" sz="1800" dirty="0" smtClean="0"/>
            </a:br>
            <a:r>
              <a:rPr lang="ar-SA" sz="1800" dirty="0" smtClean="0"/>
              <a:t>ولا بد من أن تسير الكرة في خط مائل، مارة من فوق الشبكة، فتسقط على الأرض داخل ساحة الإرسال، في ملعب الخصم، وعلى الجهة المضادة للجانب، الذي يرسل منه، أو على خطٍ من الخطوط التي تحدها</a:t>
            </a:r>
            <a:r>
              <a:rPr lang="en-US" sz="1800" dirty="0" smtClean="0"/>
              <a:t> </a:t>
            </a:r>
            <a:br>
              <a:rPr lang="en-US" sz="1800" dirty="0" smtClean="0"/>
            </a:br>
            <a:r>
              <a:rPr lang="ar-SA" sz="1800" dirty="0" smtClean="0"/>
              <a:t>ويبدأ اللاعب ضربة الإرسال في كل شوط، باللعب من الجانب الأيمن من الملعب، ويتبدل الإرسال بين الجانبين الأيمن والأيسر، بعد كل نقطة</a:t>
            </a:r>
            <a:r>
              <a:rPr lang="en-US" sz="1800" dirty="0" smtClean="0"/>
              <a:t>. </a:t>
            </a:r>
            <a:br>
              <a:rPr lang="en-US" sz="1800" dirty="0" smtClean="0"/>
            </a:br>
            <a:r>
              <a:rPr lang="ar-SA" sz="1800" b="1" dirty="0" smtClean="0"/>
              <a:t>ويعتبر الإرسال غير قانوني ويعاد، إذا</a:t>
            </a:r>
            <a:r>
              <a:rPr lang="en-US" sz="1800" b="1" dirty="0" smtClean="0"/>
              <a:t>: </a:t>
            </a:r>
            <a:r>
              <a:rPr lang="en-US" sz="1800" dirty="0" smtClean="0"/>
              <a:t/>
            </a:r>
            <a:br>
              <a:rPr lang="en-US" sz="1800" dirty="0" smtClean="0"/>
            </a:br>
            <a:r>
              <a:rPr lang="en-US" sz="1800" dirty="0" smtClean="0"/>
              <a:t/>
            </a:r>
            <a:br>
              <a:rPr lang="en-US" sz="1800" dirty="0" smtClean="0"/>
            </a:br>
            <a:r>
              <a:rPr lang="en-US" sz="1800" dirty="0" smtClean="0"/>
              <a:t>• </a:t>
            </a:r>
            <a:r>
              <a:rPr lang="ar-SA" sz="1800" dirty="0" smtClean="0"/>
              <a:t>لمست الكرة المرسلة الشبكة، أو الحزام، أو الشريط، أو أن تكون الكرة بعد لمسها الشبكة أو الحزام أو الشريط، قد لمست المستلم أو أي شيء يلبسه أو يحمله، قبل أن تلمس الأرض</a:t>
            </a:r>
            <a:r>
              <a:rPr lang="en-US" sz="1800" dirty="0" smtClean="0"/>
              <a:t>.</a:t>
            </a:r>
            <a:br>
              <a:rPr lang="en-US" sz="1800" dirty="0" smtClean="0"/>
            </a:br>
            <a:r>
              <a:rPr lang="en-US" sz="1800" dirty="0" smtClean="0"/>
              <a:t>• </a:t>
            </a:r>
            <a:r>
              <a:rPr lang="ar-SA" sz="1800" dirty="0" smtClean="0"/>
              <a:t>إذا أرسل المرسل الإرسال، صحيحاً أو خطأً، ولم يكن المستلم </a:t>
            </a:r>
            <a:r>
              <a:rPr lang="ar-SA" sz="1800" dirty="0" err="1" smtClean="0"/>
              <a:t>مستعداً.</a:t>
            </a:r>
            <a:r>
              <a:rPr lang="ar-SA" sz="1800" dirty="0" smtClean="0"/>
              <a:t> وفي حالة الإعادة فإن هذا الإرسال لا يحتسب، ويعيد المرسل مرة أخرى، ولكن </a:t>
            </a:r>
            <a:r>
              <a:rPr lang="ar-SA" sz="1800" dirty="0" err="1" smtClean="0"/>
              <a:t>الإروتوجد</a:t>
            </a:r>
            <a:r>
              <a:rPr lang="ar-SA" sz="1800" dirty="0" smtClean="0"/>
              <a:t> حالات كثيرة يُخطئ فيها المرسل، فيكسب خصمه نقطة، مثل</a:t>
            </a:r>
            <a:r>
              <a:rPr lang="en-US" sz="1800" dirty="0" smtClean="0"/>
              <a:t>: </a:t>
            </a:r>
            <a:br>
              <a:rPr lang="en-US" sz="1800" dirty="0" smtClean="0"/>
            </a:br>
            <a:r>
              <a:rPr lang="en-US" sz="1800" dirty="0" smtClean="0"/>
              <a:t>• </a:t>
            </a:r>
            <a:r>
              <a:rPr lang="ar-SA" sz="1800" dirty="0" smtClean="0"/>
              <a:t>عدم الوقوف بالقدمين على الأرض خلف خط البداية، وفي داخل المنطقة الواقعة بين الامتدادات الوهمية، لعلامة الوسط</a:t>
            </a:r>
            <a:r>
              <a:rPr lang="en-US" sz="1800" dirty="0" smtClean="0"/>
              <a:t> </a:t>
            </a:r>
            <a:r>
              <a:rPr lang="ar-SA" sz="1800" dirty="0" smtClean="0"/>
              <a:t>والخـــط الجانـــــبي</a:t>
            </a:r>
            <a:r>
              <a:rPr lang="en-US" sz="1800" dirty="0" smtClean="0"/>
              <a:t>.:</a:t>
            </a:r>
            <a:br>
              <a:rPr lang="en-US" sz="1800" dirty="0" smtClean="0"/>
            </a:br>
            <a:r>
              <a:rPr lang="en-US" sz="1800" dirty="0" smtClean="0"/>
              <a:t/>
            </a:r>
            <a:br>
              <a:rPr lang="en-US" sz="1800" dirty="0" smtClean="0"/>
            </a:br>
            <a:r>
              <a:rPr lang="en-US" sz="1800" dirty="0" smtClean="0"/>
              <a:t>• </a:t>
            </a:r>
            <a:r>
              <a:rPr lang="ar-SA" sz="1800" dirty="0" smtClean="0"/>
              <a:t>عدم رمي الكرة بيده في الهواء لأي اتجاه، ثم ضربها بالمضرب قبل أن تلمس الأرض</a:t>
            </a:r>
            <a:r>
              <a:rPr lang="en-US" sz="1800" dirty="0" smtClean="0"/>
              <a:t>.</a:t>
            </a:r>
            <a:br>
              <a:rPr lang="en-US" sz="1800" dirty="0" smtClean="0"/>
            </a:br>
            <a:r>
              <a:rPr lang="en-US" sz="1800" dirty="0" smtClean="0"/>
              <a:t>• </a:t>
            </a:r>
            <a:r>
              <a:rPr lang="ar-SA" sz="1800" dirty="0" smtClean="0"/>
              <a:t>تغيير مكان المرسل، سواء بالمشي أو الجري</a:t>
            </a:r>
            <a:r>
              <a:rPr lang="en-US" sz="1800" dirty="0" smtClean="0"/>
              <a:t>.</a:t>
            </a:r>
            <a:br>
              <a:rPr lang="en-US" sz="1800" dirty="0" smtClean="0"/>
            </a:br>
            <a:r>
              <a:rPr lang="en-US" sz="1800" dirty="0" smtClean="0"/>
              <a:t>• </a:t>
            </a:r>
            <a:r>
              <a:rPr lang="ar-SA" sz="1800" dirty="0" smtClean="0"/>
              <a:t>لمس أي جزء من أرض الملعب بقدميه</a:t>
            </a:r>
            <a:r>
              <a:rPr lang="en-US" sz="1800" dirty="0" smtClean="0"/>
              <a:t>.</a:t>
            </a:r>
            <a:br>
              <a:rPr lang="en-US" sz="1800" dirty="0" smtClean="0"/>
            </a:br>
            <a:r>
              <a:rPr lang="en-US" sz="1800" dirty="0" smtClean="0"/>
              <a:t>• </a:t>
            </a:r>
            <a:r>
              <a:rPr lang="ar-SA" sz="1800" dirty="0" smtClean="0"/>
              <a:t>عدم لعب ضربة الإرسال من النصف الأيمن ثم الأيسر، وبالتبادل</a:t>
            </a:r>
            <a:r>
              <a:rPr lang="en-US" sz="1800" dirty="0" smtClean="0"/>
              <a:t>.</a:t>
            </a:r>
            <a:br>
              <a:rPr lang="en-US" sz="1800" dirty="0" smtClean="0"/>
            </a:br>
            <a:r>
              <a:rPr lang="en-US" sz="1800" dirty="0" smtClean="0"/>
              <a:t>• </a:t>
            </a:r>
            <a:r>
              <a:rPr lang="ar-SA" sz="1800" dirty="0" smtClean="0"/>
              <a:t>اصطدام الكرة المرسلة بالشبكة، أو لمس الكرة الأرض قبل عبورها الشبكة</a:t>
            </a:r>
            <a:r>
              <a:rPr lang="en-US" sz="1800" dirty="0" smtClean="0"/>
              <a:t/>
            </a:r>
            <a:br>
              <a:rPr lang="en-US" sz="1800" dirty="0" smtClean="0"/>
            </a:br>
            <a:r>
              <a:rPr lang="en-US" sz="1800" dirty="0" smtClean="0"/>
              <a:t>• </a:t>
            </a:r>
            <a:r>
              <a:rPr lang="ar-SA" sz="1800" dirty="0" smtClean="0"/>
              <a:t>إذا أخفق اللاعب في لمس الكرة، عند محاولة ضربها بالمضرب</a:t>
            </a:r>
            <a:r>
              <a:rPr lang="en-US" sz="1800" dirty="0" smtClean="0"/>
              <a:t>.</a:t>
            </a:r>
            <a:br>
              <a:rPr lang="en-US" sz="1800" dirty="0" smtClean="0"/>
            </a:br>
            <a:r>
              <a:rPr lang="en-US" sz="1800" dirty="0" smtClean="0"/>
              <a:t>• </a:t>
            </a:r>
            <a:r>
              <a:rPr lang="ar-SA" sz="1800" dirty="0" smtClean="0"/>
              <a:t>إذا ما لمست الكرة قبل ملامستها للأرض، أياً من التجهيزات الثابتة</a:t>
            </a:r>
            <a:r>
              <a:rPr lang="en-US" sz="1800" dirty="0" smtClean="0"/>
              <a:t>.</a:t>
            </a:r>
            <a:r>
              <a:rPr lang="ar-SA" sz="1800" dirty="0" smtClean="0"/>
              <a:t>سال المعاد لا يلغي خطأً سابقاً</a:t>
            </a:r>
            <a:r>
              <a:rPr lang="en-US" sz="1800" dirty="0" smtClean="0"/>
              <a:t>.</a:t>
            </a:r>
            <a:br>
              <a:rPr lang="en-US" sz="1800" dirty="0" smtClean="0"/>
            </a:br>
            <a:r>
              <a:rPr lang="en-US" sz="2000" dirty="0" smtClean="0"/>
              <a:t/>
            </a:r>
            <a:br>
              <a:rPr lang="en-US" sz="2000" dirty="0" smtClean="0"/>
            </a:br>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640960" cy="6192688"/>
          </a:xfrm>
        </p:spPr>
        <p:txBody>
          <a:bodyPr>
            <a:normAutofit lnSpcReduction="10000"/>
          </a:bodyPr>
          <a:lstStyle/>
          <a:p>
            <a:r>
              <a:rPr lang="ar-SA" sz="1800" dirty="0" smtClean="0"/>
              <a:t>وإذا أخطأ المرسل في الإرسال الأول، يؤدي الإرسال مرة ثانية، من خلف الجهة </a:t>
            </a:r>
            <a:r>
              <a:rPr lang="ar-SA" sz="1800" dirty="0" err="1" smtClean="0"/>
              <a:t>نفسها.</a:t>
            </a:r>
            <a:r>
              <a:rPr lang="ar-SA" sz="1800" dirty="0" smtClean="0"/>
              <a:t> كما يعاد الإرسال إذا لمست الكرة المرسلة الشبكة أو الحزام، أو الشريط الخاص بالشبكة</a:t>
            </a:r>
            <a:r>
              <a:rPr lang="en-US" sz="1800" dirty="0" smtClean="0"/>
              <a:t>. </a:t>
            </a:r>
            <a:br>
              <a:rPr lang="en-US" sz="1800" dirty="0" smtClean="0"/>
            </a:br>
            <a:r>
              <a:rPr lang="ar-SA" sz="1800" dirty="0" smtClean="0"/>
              <a:t>بعد نهاية الشوط الأول، يصبح المستقبل مرسلاً والمرسل مستقبلاً، ويستمر هذا التبديل في جميع أشواط المباراة على </a:t>
            </a:r>
            <a:r>
              <a:rPr lang="ar-SA" sz="1800" dirty="0" err="1" smtClean="0"/>
              <a:t>التوالي.</a:t>
            </a:r>
            <a:r>
              <a:rPr lang="ar-SA" sz="1800" dirty="0" smtClean="0"/>
              <a:t> وإذا أرسل اللاعب الكرة في غير دوره، فيجب على اللاعب، الذي كان له حق الإرسال، أن يقوم بعملية الإرسال فور اكتشاف الخطأ، وتحسب جميع النقاط، التي سجلت قبل </a:t>
            </a:r>
            <a:r>
              <a:rPr lang="ar-SA" sz="1800" dirty="0" err="1" smtClean="0"/>
              <a:t>ذلك.</a:t>
            </a:r>
            <a:r>
              <a:rPr lang="ar-SA" sz="1800" dirty="0" smtClean="0"/>
              <a:t> وإذا انتهى الشوط قبل اكتشاف هذا الخطأ، فإن ترتيب الإرسال يستمر حسب النظام الجديد، ولا يحتسب خطأ الإرسال، الذي حدث قبل الاكتشاف</a:t>
            </a:r>
            <a:r>
              <a:rPr lang="en-US" sz="1800" dirty="0" smtClean="0"/>
              <a:t>. </a:t>
            </a:r>
            <a:br>
              <a:rPr lang="en-US" sz="1800" dirty="0" smtClean="0"/>
            </a:br>
            <a:r>
              <a:rPr lang="ar-SA" sz="1800" dirty="0" smtClean="0"/>
              <a:t>يبدل اللاعبان موقعهما عند نهاية الشوط الأول والثالث، وهكذا على التوالي في كل مجموعة، وبعد نهاية كل </a:t>
            </a:r>
            <a:r>
              <a:rPr lang="ar-SA" sz="1800" dirty="0" err="1" smtClean="0"/>
              <a:t>مجموعة.</a:t>
            </a:r>
            <a:r>
              <a:rPr lang="ar-SA" sz="1800" dirty="0" smtClean="0"/>
              <a:t> أما إذا كان العدد الإجمالي للأشواط في المجموعة متعادلاً، فلا يحدث تغيير إلاّ في نهاية الشوط الأول، للمجموعة التالية</a:t>
            </a:r>
            <a:r>
              <a:rPr lang="en-US" sz="1800" dirty="0" smtClean="0"/>
              <a:t>. </a:t>
            </a:r>
            <a:br>
              <a:rPr lang="en-US" sz="1800" dirty="0" smtClean="0"/>
            </a:br>
            <a:r>
              <a:rPr lang="ar-SA" sz="1800" dirty="0" smtClean="0"/>
              <a:t>وإذا حدث خطأ ولم يُتّبع التوالي الصحيح، فعلى اللاعبين اتخاذ أوضاعهما الصحيحة فَور اكتشاف الخطأ، ويتابعان التوالي الأصلي</a:t>
            </a:r>
            <a:r>
              <a:rPr lang="en-US" sz="1800" dirty="0" smtClean="0"/>
              <a:t>. </a:t>
            </a:r>
            <a:br>
              <a:rPr lang="en-US" sz="1800" dirty="0" smtClean="0"/>
            </a:br>
            <a:r>
              <a:rPr lang="ar-SA" sz="1800" dirty="0" smtClean="0"/>
              <a:t>يُسمح للاعب، أو للاعبي الفريق المُسْتقبل، أن يقف، أو يقفا، في أي مكان يختارانه في جانبهما الخاص من الملعب، أثناء استقبال ضربة </a:t>
            </a:r>
            <a:r>
              <a:rPr lang="ar-SA" sz="1800" dirty="0" err="1" smtClean="0"/>
              <a:t>الإرسال.</a:t>
            </a:r>
            <a:r>
              <a:rPr lang="ar-SA" sz="1800" dirty="0" smtClean="0"/>
              <a:t> ويقف المستقبل، عادة، بطريقة مبنية على معرفته بطريقة لعب </a:t>
            </a:r>
            <a:r>
              <a:rPr lang="ar-SA" sz="1800" dirty="0" err="1" smtClean="0"/>
              <a:t>خصمه.</a:t>
            </a:r>
            <a:r>
              <a:rPr lang="ar-SA" sz="1800" dirty="0" smtClean="0"/>
              <a:t> فإذا كان المرسل من ذوي الضربات شديدة السرعة، على سبيل المثال، فإن المستقل يقف في آخر الملعب، ليعطي نفسه وقتا كافياً ليسدّد ضربة إرجاع قوية</a:t>
            </a:r>
            <a:r>
              <a:rPr lang="en-US" sz="1800" dirty="0" smtClean="0"/>
              <a:t>. </a:t>
            </a:r>
            <a:br>
              <a:rPr lang="en-US" sz="1800" dirty="0" smtClean="0"/>
            </a:br>
            <a:r>
              <a:rPr lang="ar-SA" sz="1800" dirty="0" smtClean="0"/>
              <a:t>وعقب ضربة الإرسال، فعلى المستقبل، أن يضرب الكرة بعد أول لمسة لها للأرض، ويرجعها من على الشبكة، أي إلى ملعب منافسه، ولا بد لها أن تسقط في المنطقة المحددة بخط البداية والخطوط الجانبية الفردية، أو الخطوط الجانبية الزوجية، في حالة المباريات </a:t>
            </a:r>
            <a:r>
              <a:rPr lang="ar-SA" sz="1800" dirty="0" err="1" smtClean="0"/>
              <a:t>الزوجية.</a:t>
            </a:r>
            <a:r>
              <a:rPr lang="ar-SA" sz="1800" dirty="0" smtClean="0"/>
              <a:t> وتُعد الضربة التي تسقط على خط القاعدة، أو خط الجانب </a:t>
            </a:r>
            <a:r>
              <a:rPr lang="ar-SA" sz="1800" dirty="0" err="1" smtClean="0"/>
              <a:t>صحيحة.</a:t>
            </a:r>
            <a:r>
              <a:rPr lang="ar-SA" sz="1800" dirty="0" smtClean="0"/>
              <a:t> كما تُحسب الضربة القوية، التي تلامس الشبكة وتقع في ملعب الخصم صحيحة </a:t>
            </a:r>
            <a:r>
              <a:rPr lang="ar-SA" sz="1800" dirty="0" err="1" smtClean="0"/>
              <a:t>أيضاً.</a:t>
            </a:r>
            <a:r>
              <a:rPr lang="ar-SA" sz="1800" dirty="0" smtClean="0"/>
              <a:t> ويسمح بضرب الكرة قبل أن تلمس الأرض، في حالة عودتها بعد ضربة الإرسال، وتسمى في هذه الضربة </a:t>
            </a:r>
            <a:r>
              <a:rPr lang="ar-SA" sz="1800" dirty="0" err="1" smtClean="0"/>
              <a:t>الطائرة.</a:t>
            </a:r>
            <a:r>
              <a:rPr lang="ar-SA" sz="1800" dirty="0" smtClean="0"/>
              <a:t> فإذا لمست الأرض مرة واحدة، تسمى الضربة </a:t>
            </a:r>
            <a:r>
              <a:rPr lang="ar-SA" sz="1800" dirty="0" err="1" smtClean="0"/>
              <a:t>الأرضية.</a:t>
            </a:r>
            <a:r>
              <a:rPr lang="ar-SA" sz="1800" dirty="0" smtClean="0"/>
              <a:t> ويستمر اللاعبون في اللعب، حتى يسجل أحد الطرفين نقطة</a:t>
            </a:r>
            <a:r>
              <a:rPr lang="en-US" sz="1800" dirty="0" smtClean="0"/>
              <a:t>. </a:t>
            </a:r>
            <a:br>
              <a:rPr lang="en-US" sz="1800" dirty="0" smtClean="0"/>
            </a:br>
            <a:r>
              <a:rPr lang="ar-SA" sz="1800" dirty="0" smtClean="0"/>
              <a:t>والإرسال الذي يلامس الشبكة، في أثناء طيران الكرة، ويسقط في المنطقة الصحيحة، أو يلمس المستلم، </a:t>
            </a:r>
            <a:r>
              <a:rPr lang="ar-SA" sz="1800" dirty="0" err="1" smtClean="0"/>
              <a:t>يعاد.</a:t>
            </a:r>
            <a:r>
              <a:rPr lang="ar-SA" sz="1800" dirty="0" smtClean="0"/>
              <a:t> ويستخدم كلمة</a:t>
            </a:r>
            <a:r>
              <a:rPr lang="en-US" sz="1800" dirty="0" smtClean="0"/>
              <a:t> (Let) </a:t>
            </a:r>
            <a:r>
              <a:rPr lang="ar-SA" sz="1800" dirty="0" smtClean="0"/>
              <a:t>بواسطة لاعبي التنس لتعني </a:t>
            </a:r>
            <a:r>
              <a:rPr lang="ar-SA" sz="1800" dirty="0" err="1" smtClean="0"/>
              <a:t>إعادة.</a:t>
            </a:r>
            <a:r>
              <a:rPr lang="ar-SA" sz="1800" dirty="0" smtClean="0"/>
              <a:t> </a:t>
            </a:r>
            <a:r>
              <a:rPr lang="ar-SA" sz="1800" smtClean="0"/>
              <a:t>وعندما يحدث إعاقة أو تعطيل أثناء وجود الكرة في الملعب، أو لأي سبب آخر، تعاد النقطة</a:t>
            </a:r>
            <a:endParaRPr lang="ar-IQ" sz="1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قانون اللعب في الاسال</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اللعب في الاسال</dc:title>
  <dc:creator>مكي</dc:creator>
  <cp:lastModifiedBy>مكي</cp:lastModifiedBy>
  <cp:revision>2</cp:revision>
  <dcterms:created xsi:type="dcterms:W3CDTF">2018-12-11T18:34:11Z</dcterms:created>
  <dcterms:modified xsi:type="dcterms:W3CDTF">2018-12-11T18:51:48Z</dcterms:modified>
</cp:coreProperties>
</file>